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4C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1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WebSkitter%20-%20DA\Excel\Projects\Buscuit%20Sales%20Dashboard%20Practice%20File\B&amp;J%20Buscuit%20Dataset.xlsm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WebSkitter%20-%20DA\Excel\Projects\Buscuit%20Sales%20Dashboard%20Practice%20File\B&amp;J%20Buscuit%20Dataset.xlsm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Analysis!$AA$13</c:f>
              <c:strCache>
                <c:ptCount val="1"/>
                <c:pt idx="0">
                  <c:v>Full Percentage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  <a:effectLst/>
          </c:spPr>
          <c:invertIfNegative val="0"/>
          <c:cat>
            <c:strRef>
              <c:f>Analysis!$Y$14:$Y$15</c:f>
              <c:strCache>
                <c:ptCount val="2"/>
                <c:pt idx="0">
                  <c:v>Expensive</c:v>
                </c:pt>
                <c:pt idx="1">
                  <c:v>Less Expensive</c:v>
                </c:pt>
              </c:strCache>
            </c:strRef>
          </c:cat>
          <c:val>
            <c:numRef>
              <c:f>Analysis!$AA$14:$AA$15</c:f>
              <c:numCache>
                <c:formatCode>0%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13-4AB3-961F-1017654B85B9}"/>
            </c:ext>
          </c:extLst>
        </c:ser>
        <c:ser>
          <c:idx val="0"/>
          <c:order val="1"/>
          <c:tx>
            <c:strRef>
              <c:f>Analysis!$Z$13</c:f>
              <c:strCache>
                <c:ptCount val="1"/>
                <c:pt idx="0">
                  <c:v>Revenue2</c:v>
                </c:pt>
              </c:strCache>
            </c:strRef>
          </c:tx>
          <c:spPr>
            <a:solidFill>
              <a:srgbClr val="9E88DC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Analysis!$Y$14:$Y$15</c:f>
              <c:strCache>
                <c:ptCount val="2"/>
                <c:pt idx="0">
                  <c:v>Expensive</c:v>
                </c:pt>
                <c:pt idx="1">
                  <c:v>Less Expensive</c:v>
                </c:pt>
              </c:strCache>
            </c:strRef>
          </c:cat>
          <c:val>
            <c:numRef>
              <c:f>Analysis!$Z$14:$Z$15</c:f>
              <c:numCache>
                <c:formatCode>0%</c:formatCode>
                <c:ptCount val="2"/>
                <c:pt idx="0">
                  <c:v>0.89678565040152514</c:v>
                </c:pt>
                <c:pt idx="1">
                  <c:v>0.10321434959847491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B13-4AB3-961F-1017654B85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"/>
        <c:overlap val="100"/>
        <c:axId val="469191040"/>
        <c:axId val="469193536"/>
      </c:barChart>
      <c:catAx>
        <c:axId val="469191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9193536"/>
        <c:crosses val="autoZero"/>
        <c:auto val="1"/>
        <c:lblAlgn val="ctr"/>
        <c:lblOffset val="100"/>
        <c:noMultiLvlLbl val="0"/>
      </c:catAx>
      <c:valAx>
        <c:axId val="469193536"/>
        <c:scaling>
          <c:orientation val="minMax"/>
          <c:max val="1"/>
          <c:min val="0"/>
        </c:scaling>
        <c:delete val="1"/>
        <c:axPos val="l"/>
        <c:numFmt formatCode="0%" sourceLinked="1"/>
        <c:majorTickMark val="none"/>
        <c:minorTickMark val="none"/>
        <c:tickLblPos val="nextTo"/>
        <c:crossAx val="46919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>
        <a:lumMod val="95000"/>
      </a:schemeClr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Analysis!$T$8</c:f>
              <c:strCache>
                <c:ptCount val="1"/>
                <c:pt idx="0">
                  <c:v>Revenue2</c:v>
                </c:pt>
              </c:strCache>
            </c:strRef>
          </c:tx>
          <c:spPr>
            <a:solidFill>
              <a:srgbClr val="9E88DC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300E066C-CCA6-42AA-BF4D-AD5B39A9C99F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61BC-4671-BBE6-C3B0CFC3D9C4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095FF07C-8406-4CD5-8C8B-28CB11E423DF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61BC-4671-BBE6-C3B0CFC3D9C4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FC083EF3-03FB-43D9-B72F-056773604E44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61BC-4671-BBE6-C3B0CFC3D9C4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B71378A0-6829-44FE-8D5F-E555C2BFFECC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61BC-4671-BBE6-C3B0CFC3D9C4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578F19B0-AD8A-4791-8FEC-2A252231135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61BC-4671-BBE6-C3B0CFC3D9C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Analysis!$S$9:$S$13</c:f>
              <c:strCache>
                <c:ptCount val="5"/>
                <c:pt idx="0">
                  <c:v>15-29</c:v>
                </c:pt>
                <c:pt idx="1">
                  <c:v>30-44</c:v>
                </c:pt>
                <c:pt idx="2">
                  <c:v>45-59</c:v>
                </c:pt>
                <c:pt idx="3">
                  <c:v>60-74</c:v>
                </c:pt>
                <c:pt idx="4">
                  <c:v>75-89</c:v>
                </c:pt>
              </c:strCache>
            </c:strRef>
          </c:cat>
          <c:val>
            <c:numRef>
              <c:f>Analysis!$T$9:$T$13</c:f>
              <c:numCache>
                <c:formatCode>_(* #,##0_);_(* \(#,##0\);_(* "-"??_);_(@_)</c:formatCode>
                <c:ptCount val="5"/>
                <c:pt idx="0">
                  <c:v>11971366</c:v>
                </c:pt>
                <c:pt idx="1">
                  <c:v>14796386</c:v>
                </c:pt>
                <c:pt idx="2">
                  <c:v>14388835</c:v>
                </c:pt>
                <c:pt idx="3">
                  <c:v>14842587</c:v>
                </c:pt>
                <c:pt idx="4">
                  <c:v>5568709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Analysis!$V$9:$V$13</c15:f>
                <c15:dlblRangeCache>
                  <c:ptCount val="5"/>
                  <c:pt idx="0">
                    <c:v>12.0M</c:v>
                  </c:pt>
                  <c:pt idx="1">
                    <c:v>14.8M</c:v>
                  </c:pt>
                  <c:pt idx="2">
                    <c:v>14.4M</c:v>
                  </c:pt>
                  <c:pt idx="3">
                    <c:v>14.8M</c:v>
                  </c:pt>
                  <c:pt idx="4">
                    <c:v>5.6M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5-61BC-4671-BBE6-C3B0CFC3D9C4}"/>
            </c:ext>
          </c:extLst>
        </c:ser>
        <c:ser>
          <c:idx val="1"/>
          <c:order val="1"/>
          <c:tx>
            <c:strRef>
              <c:f>Analysis!$U$8</c:f>
              <c:strCache>
                <c:ptCount val="1"/>
                <c:pt idx="0">
                  <c:v>Highlight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Analysis!$U$9:$U$13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1BC-4671-BBE6-C3B0CFC3D9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0"/>
        <c:overlap val="100"/>
        <c:axId val="1258593679"/>
        <c:axId val="1258592015"/>
      </c:barChart>
      <c:catAx>
        <c:axId val="12585936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592015"/>
        <c:crosses val="autoZero"/>
        <c:auto val="1"/>
        <c:lblAlgn val="ctr"/>
        <c:lblOffset val="100"/>
        <c:noMultiLvlLbl val="0"/>
      </c:catAx>
      <c:valAx>
        <c:axId val="1258592015"/>
        <c:scaling>
          <c:orientation val="minMax"/>
        </c:scaling>
        <c:delete val="1"/>
        <c:axPos val="l"/>
        <c:numFmt formatCode="_(* #,##0_);_(* \(#,##0\);_(* &quot;-&quot;??_);_(@_)" sourceLinked="1"/>
        <c:majorTickMark val="none"/>
        <c:minorTickMark val="none"/>
        <c:tickLblPos val="nextTo"/>
        <c:crossAx val="12585936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0206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379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03540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B&amp;J Biscuit Business Analysis Dashboard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90013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Join us as we explore sales, customers, and profitability for B&amp;J Biscuit. We’ll uncover trends, top performers, and growth opportunities!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A2742"/>
              </a:solidFill>
              <a:ea typeface="Arimo" pitchFamily="34" charset="-122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</a:rPr>
              <a:t>Rupnath Shaw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</a:rPr>
              <a:t>Data Analyst 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59C6E2-4D66-48A5-95CE-1A2D89228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0082" y="7588658"/>
            <a:ext cx="2070317" cy="52530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466"/>
            <a:ext cx="10990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Actionable Recommendations for Growth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1387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Based on our comprehensive analysis, we propose the following strategies to maximize B&amp;J Biscuit's profitability and market presence.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9482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E4CE6"/>
                </a:solidFill>
                <a:ea typeface="Arimo" pitchFamily="34" charset="-122"/>
                <a:cs typeface="Arimo" pitchFamily="34" charset="-120"/>
              </a:rPr>
              <a:t>Target High-Profit Demographics:</a:t>
            </a: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 Focus marketing campaigns on the </a:t>
            </a:r>
            <a:r>
              <a:rPr lang="en-US" sz="1750" b="1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60–74 years age group</a:t>
            </a: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, which shows the highest profitability.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9993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E4CE6"/>
                </a:solidFill>
                <a:ea typeface="Arimo" pitchFamily="34" charset="-122"/>
                <a:cs typeface="Arimo" pitchFamily="34" charset="-120"/>
              </a:rPr>
              <a:t>Expand Geographic Reach:</a:t>
            </a: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 Intensify sales efforts and consider increased distribution in top-performing locations like </a:t>
            </a:r>
            <a:r>
              <a:rPr lang="en-US" sz="1750" b="1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San Antonio and San Diego</a:t>
            </a: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050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E4CE6"/>
                </a:solidFill>
                <a:ea typeface="Arimo" pitchFamily="34" charset="-122"/>
                <a:cs typeface="Arimo" pitchFamily="34" charset="-120"/>
              </a:rPr>
              <a:t>Promote High-Margin Products:</a:t>
            </a: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 Prioritize the promotion and availability of </a:t>
            </a:r>
            <a:r>
              <a:rPr lang="en-US" sz="1750" b="1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Shortbread</a:t>
            </a: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, our most profitable brand.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4722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E4CE6"/>
                </a:solidFill>
                <a:ea typeface="Arimo" pitchFamily="34" charset="-122"/>
                <a:cs typeface="Arimo" pitchFamily="34" charset="-120"/>
              </a:rPr>
              <a:t>Leverage Payment Preferences:</a:t>
            </a: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 Design loyalty programs or exclusive offers tailored to customers using </a:t>
            </a:r>
            <a:r>
              <a:rPr lang="en-US" sz="1750" b="1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Credit Card</a:t>
            </a: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, given its dominance.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25232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E4CE6"/>
                </a:solidFill>
                <a:ea typeface="Arimo" pitchFamily="34" charset="-122"/>
                <a:cs typeface="Arimo" pitchFamily="34" charset="-120"/>
              </a:rPr>
              <a:t>Optimize Sales Training:</a:t>
            </a: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 Implement best practices from top performer </a:t>
            </a:r>
            <a:r>
              <a:rPr lang="en-US" sz="1750" b="1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Travis Doyle</a:t>
            </a: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 across the sales team to boost overall efficiency.</a:t>
            </a: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CE2D44-8DF4-4B27-B73A-219E37D51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0082" y="7588658"/>
            <a:ext cx="2070317" cy="52530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76670" y="4100929"/>
            <a:ext cx="11845250" cy="1267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960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Thank You</a:t>
            </a:r>
            <a:endParaRPr lang="en-US" sz="9600" dirty="0"/>
          </a:p>
        </p:txBody>
      </p:sp>
      <p:sp>
        <p:nvSpPr>
          <p:cNvPr id="6" name="Text 4"/>
          <p:cNvSpPr/>
          <p:nvPr/>
        </p:nvSpPr>
        <p:spPr>
          <a:xfrm>
            <a:off x="793790" y="50050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CE2D44-8DF4-4B27-B73A-219E37D51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0082" y="7588658"/>
            <a:ext cx="2070317" cy="52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00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80367"/>
            <a:ext cx="101250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Welcome to the B&amp;J Biscuit Deep Dive!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452455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sp>
        <p:nvSpPr>
          <p:cNvPr id="6" name="Text 4"/>
          <p:cNvSpPr/>
          <p:nvPr/>
        </p:nvSpPr>
        <p:spPr>
          <a:xfrm>
            <a:off x="2795688" y="3271224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40499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Expertise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4540329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I’m skilled in Excel and learning dashboard creation, ready to turn data into useful insights.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3452455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sp>
        <p:nvSpPr>
          <p:cNvPr id="12" name="Text 10"/>
          <p:cNvSpPr/>
          <p:nvPr/>
        </p:nvSpPr>
        <p:spPr>
          <a:xfrm>
            <a:off x="7227920" y="325489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40499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Focus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4540329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My analysis is laser-focused on B&amp;J Biscuit sales data, designed to reveal pivotal trends and performance drivers.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3452455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sp>
        <p:nvSpPr>
          <p:cNvPr id="18" name="Text 16"/>
          <p:cNvSpPr/>
          <p:nvPr/>
        </p:nvSpPr>
        <p:spPr>
          <a:xfrm>
            <a:off x="11647589" y="3267000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40499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Mission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4540329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My goal is to empower B&amp;J Biscuit to make faster, smarter, and more data-driven decisions that impact the bottom line.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A99D447-7785-4D95-90FC-878FE2FA4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0082" y="7588658"/>
            <a:ext cx="2070317" cy="5253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57518"/>
            <a:ext cx="97196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ea typeface="Outfit Extra Bold" pitchFamily="34" charset="-122"/>
                <a:cs typeface="Aharoni" panose="02010803020104030203" pitchFamily="2" charset="-79"/>
              </a:rPr>
              <a:t>Driving Growth: Our Core Objectives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793790" y="5233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ea typeface="Outfit Extra Bold" pitchFamily="34" charset="-122"/>
                <a:cs typeface="Outfit Extra Bold" pitchFamily="34" charset="-120"/>
              </a:rPr>
              <a:t>📊</a:t>
            </a:r>
            <a:r>
              <a:rPr lang="en-US" sz="220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 Project Goal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81441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Our primary objective is to thoroughly understand revenue distribution, profitability drivers, and customer behavior patterns to optimize sales and marketing strategies.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5233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ea typeface="Outfit Extra Bold" pitchFamily="34" charset="-122"/>
                <a:cs typeface="Outfit Extra Bold" pitchFamily="34" charset="-120"/>
              </a:rPr>
              <a:t>📈</a:t>
            </a:r>
            <a:r>
              <a:rPr lang="en-US" sz="220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 Company Benefit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581441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By pinpointing top-performing products, high-potential locations, and key customer segments, we aim to significantly increase profit margins and expand market share.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2A0632-4E59-4703-A493-904B18A9A2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0082" y="7588658"/>
            <a:ext cx="2070317" cy="5253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5598"/>
            <a:ext cx="85760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Data Collection and Preparation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88005"/>
            <a:ext cx="13042821" cy="3215997"/>
          </a:xfrm>
          <a:prstGeom prst="roundRect">
            <a:avLst>
              <a:gd name="adj" fmla="val 296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095625"/>
            <a:ext cx="4342448" cy="3200757"/>
          </a:xfrm>
          <a:prstGeom prst="roundRect">
            <a:avLst>
              <a:gd name="adj" fmla="val 2976"/>
            </a:avLst>
          </a:prstGeom>
          <a:solidFill>
            <a:srgbClr val="E9E6FA"/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33224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3812858"/>
            <a:ext cx="35486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We utilized comprehensive internal B&amp;J Biscuit sales data, ensuring direct relevance and accuracy for our analysis.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143857" y="3095625"/>
            <a:ext cx="4342567" cy="3200757"/>
          </a:xfrm>
          <a:prstGeom prst="rect">
            <a:avLst/>
          </a:prstGeom>
          <a:solidFill>
            <a:srgbClr val="E9E6FA"/>
          </a:solidFill>
          <a:ln/>
        </p:spPr>
      </p:sp>
      <p:sp>
        <p:nvSpPr>
          <p:cNvPr id="8" name="Shape 6"/>
          <p:cNvSpPr/>
          <p:nvPr/>
        </p:nvSpPr>
        <p:spPr>
          <a:xfrm>
            <a:off x="5143857" y="3095625"/>
            <a:ext cx="30480" cy="3200757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9" name="Text 7"/>
          <p:cNvSpPr/>
          <p:nvPr/>
        </p:nvSpPr>
        <p:spPr>
          <a:xfrm>
            <a:off x="5710833" y="33224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Key Data Points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710833" y="3812858"/>
            <a:ext cx="320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Transactions with product details, pricing, and cost of goods sold (COGS).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710833" y="4980861"/>
            <a:ext cx="320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Customer demographics and sales location information.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4860369" y="4412456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054" y="4518779"/>
            <a:ext cx="283488" cy="354330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9486424" y="3095625"/>
            <a:ext cx="4342567" cy="3200757"/>
          </a:xfrm>
          <a:prstGeom prst="rect">
            <a:avLst/>
          </a:prstGeom>
          <a:solidFill>
            <a:srgbClr val="E9E6FA"/>
          </a:solidFill>
          <a:ln/>
        </p:spPr>
      </p:sp>
      <p:sp>
        <p:nvSpPr>
          <p:cNvPr id="15" name="Shape 12"/>
          <p:cNvSpPr/>
          <p:nvPr/>
        </p:nvSpPr>
        <p:spPr>
          <a:xfrm>
            <a:off x="9486424" y="3095625"/>
            <a:ext cx="30480" cy="3200757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6" name="Text 13"/>
          <p:cNvSpPr/>
          <p:nvPr/>
        </p:nvSpPr>
        <p:spPr>
          <a:xfrm>
            <a:off x="10053399" y="33224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Calculated Fields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0053399" y="3812858"/>
            <a:ext cx="35487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Total Revenue, Total COGS, and Net Profit.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10053399" y="4617958"/>
            <a:ext cx="354877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Calculated Profit Margin and Price Category for deeper insights.</a:t>
            </a:r>
            <a:endParaRPr lang="en-US" sz="1750" dirty="0"/>
          </a:p>
        </p:txBody>
      </p:sp>
      <p:sp>
        <p:nvSpPr>
          <p:cNvPr id="19" name="Shape 16"/>
          <p:cNvSpPr/>
          <p:nvPr/>
        </p:nvSpPr>
        <p:spPr>
          <a:xfrm>
            <a:off x="9202936" y="4412456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4620" y="4518779"/>
            <a:ext cx="283488" cy="35433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A4C88F3-E12F-4B0C-AD3A-16676D0C41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60082" y="7588658"/>
            <a:ext cx="2070317" cy="52530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1" y="305276"/>
            <a:ext cx="96958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Data Refinement: Ensuring Accuracy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1" y="14676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Our data cleaning process in Excel was meticulous, ensuring the highest quality and reliability for our analysis.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1" y="208573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Outfit Light" pitchFamily="34" charset="-122"/>
                <a:cs typeface="Outfit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1" y="2440781"/>
            <a:ext cx="4196358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6" name="Text 4"/>
          <p:cNvSpPr/>
          <p:nvPr/>
        </p:nvSpPr>
        <p:spPr>
          <a:xfrm>
            <a:off x="793791" y="26150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Initial Refinement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1" y="3105507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Removed null values and irrelevant columns to streamline the dataset.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16963" y="208573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Outfit Light" pitchFamily="34" charset="-122"/>
                <a:cs typeface="Outfit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3" y="2440781"/>
            <a:ext cx="4196358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0" name="Text 8"/>
          <p:cNvSpPr/>
          <p:nvPr/>
        </p:nvSpPr>
        <p:spPr>
          <a:xfrm>
            <a:off x="5216963" y="26150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Standardization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16963" y="3105507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Standardized product names, location names, and age group labels for consistency.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640134" y="208573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Outfit Light" pitchFamily="34" charset="-122"/>
                <a:cs typeface="Outfit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4" y="2440781"/>
            <a:ext cx="4196358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4" name="Text 12"/>
          <p:cNvSpPr/>
          <p:nvPr/>
        </p:nvSpPr>
        <p:spPr>
          <a:xfrm>
            <a:off x="9640134" y="26150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Categorization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40134" y="3105507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Classified products into "Low" and "High" price categories to segment sales analysis.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1" y="459105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Outfit Light" pitchFamily="34" charset="-122"/>
                <a:cs typeface="Outfit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93791" y="4946094"/>
            <a:ext cx="6407944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8" name="Text 16"/>
          <p:cNvSpPr/>
          <p:nvPr/>
        </p:nvSpPr>
        <p:spPr>
          <a:xfrm>
            <a:off x="793791" y="51204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Validation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93791" y="561082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Rigorous checks on calculations for revenue, cost, and profit to confirm accuracy.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428549" y="459105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Outfit Light" pitchFamily="34" charset="-122"/>
                <a:cs typeface="Outfit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428549" y="4946094"/>
            <a:ext cx="6407944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22" name="Text 20"/>
          <p:cNvSpPr/>
          <p:nvPr/>
        </p:nvSpPr>
        <p:spPr>
          <a:xfrm>
            <a:off x="7428549" y="51204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Analysis Prep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428549" y="561082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Loaded the clean data into PivotTables, ready for in-depth analytical exploration.</a:t>
            </a:r>
            <a:endParaRPr lang="en-US" sz="175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EF2D18C-7079-4A32-BC1D-FD1FC0E94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0083" y="7704296"/>
            <a:ext cx="2070317" cy="5253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2745" y="319484"/>
            <a:ext cx="73979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Key Performance Indicators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532745" y="148189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Our analysis reveals strong performance across several critical metrics, highlighting significant sales volume and healthy profitability.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32745" y="2576195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752,107</a:t>
            </a:r>
            <a:endParaRPr lang="en-US" sz="5850" dirty="0"/>
          </a:p>
        </p:txBody>
      </p:sp>
      <p:sp>
        <p:nvSpPr>
          <p:cNvPr id="5" name="Text 3"/>
          <p:cNvSpPr/>
          <p:nvPr/>
        </p:nvSpPr>
        <p:spPr>
          <a:xfrm>
            <a:off x="639068" y="36079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Units Sold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2745" y="4098409"/>
            <a:ext cx="30480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This demonstrates our substantial market reach and customer demand.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864233" y="257619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$15.2M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3970674" y="36079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Total Revenue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3864233" y="4098409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A robust figure reflecting strong sales performance.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195839" y="257619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$6.6M</a:t>
            </a:r>
            <a:endParaRPr lang="en-US" sz="5850" dirty="0"/>
          </a:p>
        </p:txBody>
      </p:sp>
      <p:sp>
        <p:nvSpPr>
          <p:cNvPr id="11" name="Text 9"/>
          <p:cNvSpPr/>
          <p:nvPr/>
        </p:nvSpPr>
        <p:spPr>
          <a:xfrm>
            <a:off x="7302281" y="36079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Total Profit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195839" y="4098409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Indicating efficient operations and effective pricing strategies.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527446" y="257619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44%</a:t>
            </a:r>
            <a:endParaRPr lang="en-US" sz="5850" dirty="0"/>
          </a:p>
        </p:txBody>
      </p:sp>
      <p:sp>
        <p:nvSpPr>
          <p:cNvPr id="14" name="Text 12"/>
          <p:cNvSpPr/>
          <p:nvPr/>
        </p:nvSpPr>
        <p:spPr>
          <a:xfrm>
            <a:off x="10633888" y="36079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Profit Margin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527446" y="4098409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A healthy margin confirming the strong financial viability of our biscuit products.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E469E69-B04F-4825-86FE-4D7D3F339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0083" y="7704296"/>
            <a:ext cx="2070317" cy="52530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124C2B0-2D9F-4931-AC1D-BC9DB5BE3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218" y="5841801"/>
            <a:ext cx="13042821" cy="134888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3059"/>
            <a:ext cx="93324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Profitability: Key Drivers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254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Identifying the elements contributing most to our profit helps us focus future strategies.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43520"/>
            <a:ext cx="4196358" cy="3165277"/>
          </a:xfrm>
          <a:prstGeom prst="roundRect">
            <a:avLst>
              <a:gd name="adj" fmla="val 4622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443520"/>
            <a:ext cx="121920" cy="3165277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2700814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ea typeface="Outfit Extra Bold" pitchFamily="34" charset="-122"/>
                <a:cs typeface="Outfit Extra Bold" pitchFamily="34" charset="-120"/>
              </a:rPr>
              <a:t>🍪</a:t>
            </a: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 </a:t>
            </a:r>
            <a:r>
              <a:rPr lang="en-US" sz="2200" b="1" dirty="0">
                <a:solidFill>
                  <a:srgbClr val="5E4CE6"/>
                </a:solidFill>
                <a:ea typeface="Outfit Extra Bold" pitchFamily="34" charset="-122"/>
                <a:cs typeface="Outfit Extra Bold" pitchFamily="34" charset="-120"/>
              </a:rPr>
              <a:t>Most Profitable Brand</a:t>
            </a: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: Shortbread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545562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Shortbread consistently leads in profit generation, underscoring its market appeal and strong margins.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443520"/>
            <a:ext cx="4196358" cy="3165277"/>
          </a:xfrm>
          <a:prstGeom prst="roundRect">
            <a:avLst>
              <a:gd name="adj" fmla="val 4622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86482" y="2443520"/>
            <a:ext cx="121920" cy="3165277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0" name="Text 8"/>
          <p:cNvSpPr/>
          <p:nvPr/>
        </p:nvSpPr>
        <p:spPr>
          <a:xfrm>
            <a:off x="5565696" y="2700814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ea typeface="Outfit Extra Bold" pitchFamily="34" charset="-122"/>
                <a:cs typeface="Outfit Extra Bold" pitchFamily="34" charset="-120"/>
              </a:rPr>
              <a:t>📍</a:t>
            </a: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 </a:t>
            </a:r>
            <a:r>
              <a:rPr lang="en-US" sz="2200" b="1" dirty="0">
                <a:solidFill>
                  <a:srgbClr val="5E4CE6"/>
                </a:solidFill>
                <a:ea typeface="Outfit Extra Bold" pitchFamily="34" charset="-122"/>
                <a:cs typeface="Outfit Extra Bold" pitchFamily="34" charset="-120"/>
              </a:rPr>
              <a:t>Most Profitable Location</a:t>
            </a: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: San Antonio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65696" y="3545562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San Antonio stands out as a high-yield market, ripe for further investment and expansion.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443520"/>
            <a:ext cx="4196358" cy="3165277"/>
          </a:xfrm>
          <a:prstGeom prst="roundRect">
            <a:avLst>
              <a:gd name="adj" fmla="val 4622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09653" y="2443520"/>
            <a:ext cx="121920" cy="3165277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4" name="Text 12"/>
          <p:cNvSpPr/>
          <p:nvPr/>
        </p:nvSpPr>
        <p:spPr>
          <a:xfrm>
            <a:off x="9988868" y="2700814"/>
            <a:ext cx="3590330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ea typeface="Outfit Extra Bold" pitchFamily="34" charset="-122"/>
                <a:cs typeface="Outfit Extra Bold" pitchFamily="34" charset="-120"/>
              </a:rPr>
              <a:t>👤</a:t>
            </a: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 </a:t>
            </a:r>
            <a:r>
              <a:rPr lang="en-US" sz="2200" b="1" dirty="0">
                <a:solidFill>
                  <a:srgbClr val="5E4CE6"/>
                </a:solidFill>
                <a:ea typeface="Outfit Extra Bold" pitchFamily="34" charset="-122"/>
                <a:cs typeface="Outfit Extra Bold" pitchFamily="34" charset="-120"/>
              </a:rPr>
              <a:t>Most Profitable Customer: </a:t>
            </a: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Robert Hernandez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8868" y="3899892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Understanding the profile of high-value customers like Robert Hernandez is crucial for targeted marketing.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835610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63310" y="5835610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8" name="Text 16"/>
          <p:cNvSpPr/>
          <p:nvPr/>
        </p:nvSpPr>
        <p:spPr>
          <a:xfrm>
            <a:off x="1142524" y="6092904"/>
            <a:ext cx="43244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ea typeface="Outfit Extra Bold" pitchFamily="34" charset="-122"/>
                <a:cs typeface="Outfit Extra Bold" pitchFamily="34" charset="-120"/>
              </a:rPr>
              <a:t>🏆</a:t>
            </a: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 </a:t>
            </a:r>
            <a:r>
              <a:rPr lang="en-US" sz="2200" b="1" dirty="0">
                <a:solidFill>
                  <a:srgbClr val="5E4CE6"/>
                </a:solidFill>
                <a:ea typeface="Outfit Extra Bold" pitchFamily="34" charset="-122"/>
                <a:cs typeface="Outfit Extra Bold" pitchFamily="34" charset="-120"/>
              </a:rPr>
              <a:t>Top Salesperson: </a:t>
            </a:r>
            <a:r>
              <a:rPr lang="en-US" sz="2200" b="1" dirty="0">
                <a:ea typeface="Outfit Extra Bold" pitchFamily="34" charset="-122"/>
                <a:cs typeface="Outfit Extra Bold" pitchFamily="34" charset="-120"/>
              </a:rPr>
              <a:t>Travis</a:t>
            </a: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 Doyle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1142524" y="658332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Travis Doyle's success provides a blueprint for best practices in sales strategy and customer engagement.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835610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398067" y="5835610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22" name="Text 20"/>
          <p:cNvSpPr/>
          <p:nvPr/>
        </p:nvSpPr>
        <p:spPr>
          <a:xfrm>
            <a:off x="7777282" y="6092904"/>
            <a:ext cx="56920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ea typeface="Outfit Extra Bold" pitchFamily="34" charset="-122"/>
                <a:cs typeface="Outfit Extra Bold" pitchFamily="34" charset="-120"/>
              </a:rPr>
              <a:t>👴</a:t>
            </a: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 </a:t>
            </a:r>
            <a:r>
              <a:rPr lang="en-US" sz="2200" b="1" dirty="0">
                <a:solidFill>
                  <a:srgbClr val="5E4CE6"/>
                </a:solidFill>
                <a:ea typeface="Outfit Extra Bold" pitchFamily="34" charset="-122"/>
                <a:cs typeface="Outfit Extra Bold" pitchFamily="34" charset="-120"/>
              </a:rPr>
              <a:t>Most Profitable Age Group</a:t>
            </a:r>
            <a:r>
              <a:rPr lang="en-US" sz="2200" b="1" dirty="0">
                <a:solidFill>
                  <a:srgbClr val="2A2742"/>
                </a:solidFill>
                <a:ea typeface="Outfit Extra Bold" pitchFamily="34" charset="-122"/>
                <a:cs typeface="Outfit Extra Bold" pitchFamily="34" charset="-120"/>
              </a:rPr>
              <a:t>: 60–74 years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777282" y="658332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This demographic represents a significant opportunity for tailored product offerings and marketing efforts.</a:t>
            </a:r>
            <a:endParaRPr lang="en-US" sz="175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069EC80-9715-410E-8570-06F68D1E5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0082" y="7751058"/>
            <a:ext cx="2070317" cy="36290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4373"/>
            <a:ext cx="7341751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Revenue Distribution Snapshot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2333625" y="4825008"/>
            <a:ext cx="204073" cy="204073"/>
          </a:xfrm>
          <a:prstGeom prst="roundRect">
            <a:avLst>
              <a:gd name="adj" fmla="val 8961"/>
            </a:avLst>
          </a:prstGeom>
          <a:solidFill>
            <a:srgbClr val="100943"/>
          </a:solidFill>
          <a:ln/>
        </p:spPr>
      </p:sp>
      <p:sp>
        <p:nvSpPr>
          <p:cNvPr id="5" name="Text 2"/>
          <p:cNvSpPr/>
          <p:nvPr/>
        </p:nvSpPr>
        <p:spPr>
          <a:xfrm>
            <a:off x="2598658" y="4825008"/>
            <a:ext cx="941427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High Price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2485" y="4825008"/>
            <a:ext cx="204073" cy="204073"/>
          </a:xfrm>
          <a:prstGeom prst="roundRect">
            <a:avLst>
              <a:gd name="adj" fmla="val 8961"/>
            </a:avLst>
          </a:prstGeom>
          <a:solidFill>
            <a:srgbClr val="3E28E1"/>
          </a:solidFill>
          <a:ln/>
        </p:spPr>
      </p:sp>
      <p:sp>
        <p:nvSpPr>
          <p:cNvPr id="7" name="Text 4"/>
          <p:cNvSpPr/>
          <p:nvPr/>
        </p:nvSpPr>
        <p:spPr>
          <a:xfrm>
            <a:off x="3957518" y="4825008"/>
            <a:ext cx="896064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Low Price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21292" y="5326043"/>
            <a:ext cx="6272451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By Price Category:</a:t>
            </a:r>
            <a:r>
              <a:rPr lang="en-US" sz="160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 High-priced products are the primary revenue drivers, indicating strong consumer willingness to pay for premium options.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7571780" y="5258753"/>
            <a:ext cx="6272451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By Age Group:</a:t>
            </a:r>
            <a:r>
              <a:rPr lang="en-US" sz="160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 The 45–59 and 30–44 age groups are our largest contributors, each providing approximately 24% of total revenue. The 60-74 age group is also a significant segment at 20%.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793790" y="6652141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By Gender:</a:t>
            </a:r>
            <a:r>
              <a:rPr lang="en-US" sz="160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 Females account for a dominant ~84.5% of our total revenue, highlighting a key demographic for targeted marketing. 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793790" y="7208401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By Payment Method:</a:t>
            </a:r>
            <a:r>
              <a:rPr lang="en-US" sz="1600" dirty="0">
                <a:solidFill>
                  <a:srgbClr val="2A2742"/>
                </a:solidFill>
                <a:ea typeface="Arimo" pitchFamily="34" charset="-122"/>
                <a:cs typeface="Arimo" pitchFamily="34" charset="-120"/>
              </a:rPr>
              <a:t> Credit Card is the overwhelmingly preferred payment method within our analyzed dataset.</a:t>
            </a:r>
            <a:endParaRPr lang="en-US" sz="16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679C5E2-B2D7-4FE4-A225-C5DED2139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0082" y="7588658"/>
            <a:ext cx="2070317" cy="525304"/>
          </a:xfrm>
          <a:prstGeom prst="rect">
            <a:avLst/>
          </a:prstGeom>
        </p:spPr>
      </p:pic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00000000-0008-0000-0300-000037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2693574"/>
              </p:ext>
            </p:extLst>
          </p:nvPr>
        </p:nvGraphicFramePr>
        <p:xfrm>
          <a:off x="2022661" y="1561861"/>
          <a:ext cx="3747794" cy="28498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00000000-0008-0000-0300-00005B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2144983"/>
              </p:ext>
            </p:extLst>
          </p:nvPr>
        </p:nvGraphicFramePr>
        <p:xfrm>
          <a:off x="7710043" y="1594226"/>
          <a:ext cx="5311894" cy="28216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1390" y="461010"/>
            <a:ext cx="55956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ea typeface="Outfit Extra Bold" pitchFamily="34" charset="-122"/>
                <a:cs typeface="Outfit Extra Bold" pitchFamily="34" charset="-120"/>
              </a:rPr>
              <a:t>Interactive Dashboard</a:t>
            </a:r>
            <a:endParaRPr lang="en-US" sz="44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19EE0E-C9BC-44E3-B7C6-BB9DF117D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0082" y="7588658"/>
            <a:ext cx="2070317" cy="5253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869472-524E-4AD5-B532-92E5DAE395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9744" y="1546168"/>
            <a:ext cx="11614244" cy="64274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808</Words>
  <Application>Microsoft Office PowerPoint</Application>
  <PresentationFormat>Custom</PresentationFormat>
  <Paragraphs>99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Rupnath Shaw</cp:lastModifiedBy>
  <cp:revision>14</cp:revision>
  <dcterms:created xsi:type="dcterms:W3CDTF">2025-08-11T17:44:50Z</dcterms:created>
  <dcterms:modified xsi:type="dcterms:W3CDTF">2025-08-24T19:47:32Z</dcterms:modified>
</cp:coreProperties>
</file>